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3" r:id="rId1"/>
  </p:sldMasterIdLst>
  <p:notesMasterIdLst>
    <p:notesMasterId r:id="rId23"/>
  </p:notesMasterIdLst>
  <p:sldIdLst>
    <p:sldId id="256" r:id="rId2"/>
    <p:sldId id="257" r:id="rId3"/>
    <p:sldId id="258" r:id="rId4"/>
    <p:sldId id="274" r:id="rId5"/>
    <p:sldId id="275" r:id="rId6"/>
    <p:sldId id="276" r:id="rId7"/>
    <p:sldId id="286" r:id="rId8"/>
    <p:sldId id="284" r:id="rId9"/>
    <p:sldId id="285" r:id="rId10"/>
    <p:sldId id="262" r:id="rId11"/>
    <p:sldId id="259" r:id="rId12"/>
    <p:sldId id="277" r:id="rId13"/>
    <p:sldId id="278" r:id="rId14"/>
    <p:sldId id="280" r:id="rId15"/>
    <p:sldId id="283" r:id="rId16"/>
    <p:sldId id="279" r:id="rId17"/>
    <p:sldId id="281" r:id="rId18"/>
    <p:sldId id="260" r:id="rId19"/>
    <p:sldId id="282" r:id="rId20"/>
    <p:sldId id="273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7711EE-9737-4494-A0C3-D6B4BA42B5E7}" v="1" dt="2023-01-10T15:46:53.105"/>
    <p1510:client id="{ACC5A0E8-5514-483D-B1E8-D3F1C59FA051}" v="78" dt="2023-01-10T03:02:11.063"/>
  </p1510:revLst>
</p1510:revInfo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41" autoAdjust="0"/>
  </p:normalViewPr>
  <p:slideViewPr>
    <p:cSldViewPr snapToGrid="0">
      <p:cViewPr varScale="1">
        <p:scale>
          <a:sx n="78" d="100"/>
          <a:sy n="78" d="100"/>
        </p:scale>
        <p:origin x="103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vi N" userId="85b749fbb9a629f8" providerId="LiveId" clId="{977711EE-9737-4494-A0C3-D6B4BA42B5E7}"/>
    <pc:docChg chg="modSld">
      <pc:chgData name="Ravi N" userId="85b749fbb9a629f8" providerId="LiveId" clId="{977711EE-9737-4494-A0C3-D6B4BA42B5E7}" dt="2023-01-10T15:46:53.103" v="0" actId="1076"/>
      <pc:docMkLst>
        <pc:docMk/>
      </pc:docMkLst>
      <pc:sldChg chg="modSp">
        <pc:chgData name="Ravi N" userId="85b749fbb9a629f8" providerId="LiveId" clId="{977711EE-9737-4494-A0C3-D6B4BA42B5E7}" dt="2023-01-10T15:46:53.103" v="0" actId="1076"/>
        <pc:sldMkLst>
          <pc:docMk/>
          <pc:sldMk cId="0" sldId="256"/>
        </pc:sldMkLst>
        <pc:picChg chg="mod">
          <ac:chgData name="Ravi N" userId="85b749fbb9a629f8" providerId="LiveId" clId="{977711EE-9737-4494-A0C3-D6B4BA42B5E7}" dt="2023-01-10T15:46:53.103" v="0" actId="1076"/>
          <ac:picMkLst>
            <pc:docMk/>
            <pc:sldMk cId="0" sldId="256"/>
            <ac:picMk id="2051" creationId="{00000000-0000-0000-0000-000000000000}"/>
          </ac:picMkLst>
        </pc:picChg>
      </pc:sldChg>
    </pc:docChg>
  </pc:docChgLst>
  <pc:docChgLst>
    <pc:chgData name="Ravi N" userId="85b749fbb9a629f8" providerId="LiveId" clId="{930D54E3-E36C-46FD-83FE-C8CE73CE9C06}"/>
    <pc:docChg chg="modSld sldOrd">
      <pc:chgData name="Ravi N" userId="85b749fbb9a629f8" providerId="LiveId" clId="{930D54E3-E36C-46FD-83FE-C8CE73CE9C06}" dt="2023-01-10T06:46:16.555" v="5"/>
      <pc:docMkLst>
        <pc:docMk/>
      </pc:docMkLst>
      <pc:sldChg chg="ord">
        <pc:chgData name="Ravi N" userId="85b749fbb9a629f8" providerId="LiveId" clId="{930D54E3-E36C-46FD-83FE-C8CE73CE9C06}" dt="2023-01-10T06:46:16.555" v="5"/>
        <pc:sldMkLst>
          <pc:docMk/>
          <pc:sldMk cId="0" sldId="260"/>
        </pc:sldMkLst>
      </pc:sldChg>
      <pc:sldChg chg="ord">
        <pc:chgData name="Ravi N" userId="85b749fbb9a629f8" providerId="LiveId" clId="{930D54E3-E36C-46FD-83FE-C8CE73CE9C06}" dt="2023-01-10T06:46:11.208" v="1"/>
        <pc:sldMkLst>
          <pc:docMk/>
          <pc:sldMk cId="210793602" sldId="273"/>
        </pc:sldMkLst>
      </pc:sldChg>
      <pc:sldChg chg="ord">
        <pc:chgData name="Ravi N" userId="85b749fbb9a629f8" providerId="LiveId" clId="{930D54E3-E36C-46FD-83FE-C8CE73CE9C06}" dt="2023-01-10T06:46:13.719" v="3"/>
        <pc:sldMkLst>
          <pc:docMk/>
          <pc:sldMk cId="1974852682" sldId="282"/>
        </pc:sldMkLst>
      </pc:sldChg>
    </pc:docChg>
  </pc:docChgLst>
</pc:chgInfo>
</file>

<file path=ppt/media/hdphoto1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jpg>
</file>

<file path=ppt/media/image2.png>
</file>

<file path=ppt/media/image20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12977-C4D0-43AC-B1DD-E263A8289183}" type="datetimeFigureOut">
              <a:rPr lang="en-IN" smtClean="0"/>
              <a:t>10-01-2023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8AAD55-AE01-4C90-A0D3-EA6D1E9CC2D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0289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BCAA7-E553-E426-CF65-8F76246C0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663C9A-66D6-C248-3FD7-7754A79D58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00391-8682-BDFF-8028-FCF0B394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7D656-BD6B-A747-53C3-0F35056C8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3102E-F080-A5CF-675E-6ED8E5CFE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12087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99B27-7F94-8AC6-C2EE-E7D042ACD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00107D-1061-4332-2486-42A6EAA59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2B74C0-D523-B1EE-E620-C536BD65F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E6713-00A8-9D9E-F7B5-5A6364BEC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D57DA-00A8-8896-0B2F-56F5CA406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77677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BAD1EE-9164-BFA0-E2DC-BA3DC41A78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FA472C-349A-8DAB-8000-C4C7E945E9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13F32-CFB9-BF08-9359-8F31EF003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B0E60-89C3-25C3-1490-BB883D6ED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11CB4-E4B6-0F40-D4DD-AA8FBD3C4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99391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34E1D-F027-00F6-C144-6D92C1856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DEEF0-1A9A-9663-2C3F-3CAEBA20C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5D7C9B-6EC5-F056-E9F8-ECC647402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985CA-7D23-0CC6-D22C-3DF18A00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BD0AB-6BF6-50DA-7747-8240DC1F2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70317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406C7-6FE4-505A-5290-9FF5E6DE6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28118-C8FC-79A2-E5AD-0AA4A01EC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98A0E-1C39-C53D-3B91-405F2D1D8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896CA-91D4-1A26-78A6-C6CEB215D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9B6A0-32A5-4B88-7DB8-BDA1E46EE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14042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F4BE1-6B0E-E648-7832-1E9F15907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54862-6710-1FCE-D4D7-32D837D937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716F4B-E671-76FE-38E7-985E3C7B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0CE307-0AA0-D20C-70B6-3CC91081D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372162-5FEB-2BCF-B7D0-7EB3412A4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BFF2B-7043-D416-11DF-57C37B418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23022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CF6EE-D43A-31B6-29AA-A5A9E954B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E347F-332B-DD42-8213-4E5BBA8DE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1C9ED4-EC35-4A7B-6C7F-FEC7A0CBF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159B47-F60E-4A86-4CA7-957D65AD60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CCC5F7-7F43-B08C-6F6A-2B52A8B03D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E7D01E-0E35-D42A-1CDF-3A55A3872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49F8CF-A952-3EDD-F974-01BE7CA13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820FF5-82EA-181F-4B55-AF5A422CB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8642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80D49-9A22-4895-7A55-0463415BA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537D9E-7320-55EC-731A-A94C73263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4AA4E0-7693-C5BA-F970-928B8FA02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1686EF-6514-0015-8121-3A1064F31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44355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9B9412-7BA9-5C80-2B4A-37B5C355B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2C8182-627D-44D1-807D-1E952EDC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C6A5FD-0ACD-F328-C5EC-DE707334A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94616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09A9F-0A47-C1A2-E5D1-829A5BC8C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35B4E-A8C6-7BA2-D64B-478B7D137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C1EC3-0CFE-2E83-AD59-6C2031D45B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966FF8-8FCC-E322-2255-587C2B92F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72C7F-26E0-AA92-8C94-7AD0656B3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BE5B4B-6D42-F8EA-AF6D-C21941089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77090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55BDC-4508-F4AD-63BF-375EECBBF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888E78-5A14-9DF3-9F54-26AEBCE559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062269-8A72-5862-877A-97C3782E9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240324-ECEF-EA6D-585E-D4D77A5BD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EB8FB7-41E1-8820-E577-7F7C6FEB7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FD0169-DFFC-2DC2-E0BF-0038B20EE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83538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4430A1-CDF5-8EF3-ED4E-2FDB97DC3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F548D-F05B-3341-17B9-E87DFB97B5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EDBE3E-9CC7-6A3A-9E8C-67A8460FDF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B1FE50-1F33-8FCF-EBA1-71D17484D8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B342D-8434-D73A-C52C-F603A23B7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50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s://afdc.energy.gov/vehicles/electric_basics_hev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6857" y="1805323"/>
            <a:ext cx="8791575" cy="1952625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400" b="1" dirty="0">
                <a:solidFill>
                  <a:schemeClr val="accent6">
                    <a:lumMod val="75000"/>
                  </a:schemeClr>
                </a:solidFill>
                <a:effectLst/>
                <a:latin typeface="Algerian" panose="04020705040A02060702" charset="0"/>
                <a:ea typeface="Calibri" panose="020F0502020204030204" pitchFamily="34" charset="0"/>
                <a:cs typeface="Algerian" panose="04020705040A02060702" charset="0"/>
              </a:rPr>
              <a:t>WIRELESS POWER TRANSFER FOR EV BATTERY </a:t>
            </a:r>
            <a:r>
              <a:rPr lang="en-US" altLang="en-IN" sz="4400" b="1" dirty="0">
                <a:solidFill>
                  <a:schemeClr val="accent6">
                    <a:lumMod val="75000"/>
                  </a:schemeClr>
                </a:solidFill>
                <a:effectLst/>
                <a:latin typeface="Algerian" panose="04020705040A02060702" charset="0"/>
                <a:ea typeface="Calibri" panose="020F0502020204030204" pitchFamily="34" charset="0"/>
                <a:cs typeface="Algerian" panose="04020705040A02060702" charset="0"/>
              </a:rPr>
              <a:t>CHARGING</a:t>
            </a:r>
            <a:br>
              <a:rPr lang="en-IN" sz="1800" u="sng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en-IN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81175" y="3886200"/>
            <a:ext cx="3486785" cy="2424430"/>
          </a:xfrm>
        </p:spPr>
        <p:txBody>
          <a:bodyPr>
            <a:normAutofit/>
          </a:bodyPr>
          <a:lstStyle/>
          <a:p>
            <a:pPr algn="l">
              <a:lnSpc>
                <a:spcPct val="11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Presented by</a:t>
            </a:r>
            <a:endParaRPr lang="en-IN" sz="2400" dirty="0">
              <a:ln w="50800"/>
              <a:effectLst/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l">
              <a:lnSpc>
                <a:spcPct val="110000"/>
              </a:lnSpc>
            </a:pPr>
            <a:r>
              <a:rPr 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DARSHAN B </a:t>
            </a:r>
            <a:r>
              <a:rPr lang="en-US" alt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K </a:t>
            </a:r>
            <a:r>
              <a:rPr 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MITHUN URS P</a:t>
            </a:r>
            <a:br>
              <a:rPr 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RAVI N</a:t>
            </a:r>
            <a:br>
              <a:rPr 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SUNIL KUMAR S N</a:t>
            </a:r>
            <a:endParaRPr lang="en-IN" sz="2400" cap="none" spc="0" dirty="0">
              <a:ln w="50800"/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IN" sz="2400" b="1" cap="none" spc="0" dirty="0">
              <a:ln w="50800"/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728" y="173519"/>
            <a:ext cx="1152129" cy="1195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5143" y="354965"/>
            <a:ext cx="1189037" cy="1109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 Box 3"/>
          <p:cNvSpPr txBox="1"/>
          <p:nvPr/>
        </p:nvSpPr>
        <p:spPr>
          <a:xfrm>
            <a:off x="2632075" y="354965"/>
            <a:ext cx="692785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The National Institute of Engineering</a:t>
            </a:r>
            <a:endParaRPr b="1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  <a:sym typeface="Times New Roman" panose="02020603050405020304"/>
            </a:endParaRPr>
          </a:p>
          <a:p>
            <a:pPr algn="ctr"/>
            <a:r>
              <a:rPr lang="en-GB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Department of Electrical and Electronics Engineering</a:t>
            </a:r>
            <a:endParaRPr b="1" dirty="0">
              <a:latin typeface="Times New Roman" panose="02020603050405020304" pitchFamily="18" charset="0"/>
              <a:ea typeface="Times New Roman" panose="02020603050405020304"/>
              <a:cs typeface="Times New Roman" panose="02020603050405020304" pitchFamily="18" charset="0"/>
              <a:sym typeface="Times New Roman" panose="02020603050405020304"/>
            </a:endParaRPr>
          </a:p>
          <a:p>
            <a:pPr algn="ctr"/>
            <a:r>
              <a:rPr lang="en-GB" b="1" dirty="0" err="1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Mananthavadi</a:t>
            </a:r>
            <a:r>
              <a:rPr lang="en-GB" b="1" dirty="0">
                <a:latin typeface="Times New Roman" panose="02020603050405020304" pitchFamily="18" charset="0"/>
                <a:ea typeface="Times New Roman" panose="02020603050405020304"/>
                <a:cs typeface="Times New Roman" panose="02020603050405020304" pitchFamily="18" charset="0"/>
                <a:sym typeface="Times New Roman" panose="02020603050405020304"/>
              </a:rPr>
              <a:t> Road, Mysore-570008</a:t>
            </a:r>
            <a:endParaRPr lang="en-US" dirty="0"/>
          </a:p>
        </p:txBody>
      </p:sp>
      <p:sp>
        <p:nvSpPr>
          <p:cNvPr id="6" name="Text Box 5"/>
          <p:cNvSpPr txBox="1"/>
          <p:nvPr/>
        </p:nvSpPr>
        <p:spPr>
          <a:xfrm>
            <a:off x="6897370" y="4192905"/>
            <a:ext cx="495681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ym typeface="+mn-ea"/>
              </a:rPr>
              <a:t>	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Under the Guidence of</a:t>
            </a:r>
            <a:r>
              <a:rPr lang="en-US" sz="1600" dirty="0">
                <a:sym typeface="+mn-ea"/>
              </a:rPr>
              <a:t>  </a:t>
            </a:r>
            <a:r>
              <a:rPr lang="en-US" dirty="0">
                <a:sym typeface="+mn-ea"/>
              </a:rPr>
              <a:t>                                                                                        </a:t>
            </a:r>
            <a:endParaRPr lang="en-US" dirty="0">
              <a:solidFill>
                <a:schemeClr val="tx1"/>
              </a:solidFill>
            </a:endParaRPr>
          </a:p>
          <a:p>
            <a:pPr algn="l"/>
            <a:r>
              <a:rPr lang="en-IN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</a:t>
            </a:r>
            <a:r>
              <a:rPr lang="en-US" altLang="en-IN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MS.</a:t>
            </a:r>
            <a:r>
              <a:rPr lang="en-US" alt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ASHWINI</a:t>
            </a:r>
            <a:r>
              <a:rPr 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IN" sz="24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G </a:t>
            </a:r>
            <a:r>
              <a:rPr lang="en-IN" sz="1000" dirty="0">
                <a:ln w="50800"/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BE,M.TECH</a:t>
            </a:r>
            <a:endParaRPr lang="en-US" sz="1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13385"/>
            <a:ext cx="10972800" cy="58261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 u="sng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COMPONENTS</a:t>
            </a:r>
            <a:r>
              <a:rPr lang="en-US" b="1" u="sng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br>
              <a:rPr lang="en-US" b="1" u="sng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4250" y="996315"/>
            <a:ext cx="10598150" cy="5131435"/>
          </a:xfrm>
        </p:spPr>
        <p:txBody>
          <a:bodyPr>
            <a:normAutofit fontScale="95000"/>
          </a:bodyPr>
          <a:lstStyle/>
          <a:p>
            <a:pPr lvl="0">
              <a:lnSpc>
                <a:spcPct val="150000"/>
              </a:lnSpc>
            </a:pPr>
            <a:r>
              <a:rPr lang="en-IN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 Voltage source.</a:t>
            </a:r>
          </a:p>
          <a:p>
            <a:pPr lvl="0">
              <a:lnSpc>
                <a:spcPct val="150000"/>
              </a:lnSpc>
            </a:pPr>
            <a:r>
              <a:rPr lang="en-IN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Source rectifier circuit.</a:t>
            </a:r>
          </a:p>
          <a:p>
            <a:pPr lvl="0">
              <a:lnSpc>
                <a:spcPct val="150000"/>
              </a:lnSpc>
            </a:pPr>
            <a:r>
              <a:rPr lang="en-IN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High frequency Inverter circuit.</a:t>
            </a:r>
          </a:p>
          <a:p>
            <a:pPr lvl="0">
              <a:lnSpc>
                <a:spcPct val="150000"/>
              </a:lnSpc>
            </a:pPr>
            <a:r>
              <a:rPr lang="en-IN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Compensation network.</a:t>
            </a:r>
          </a:p>
          <a:p>
            <a:pPr lvl="0">
              <a:lnSpc>
                <a:spcPct val="150000"/>
              </a:lnSpc>
            </a:pPr>
            <a:r>
              <a:rPr lang="en-IN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Mutual Inductor.</a:t>
            </a:r>
          </a:p>
          <a:p>
            <a:pPr lvl="0">
              <a:lnSpc>
                <a:spcPct val="150000"/>
              </a:lnSpc>
            </a:pPr>
            <a:r>
              <a:rPr lang="en-IN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Vehicle Rectifier circuit.</a:t>
            </a:r>
          </a:p>
          <a:p>
            <a:pPr lvl="0">
              <a:lnSpc>
                <a:spcPct val="150000"/>
              </a:lnSpc>
            </a:pPr>
            <a:r>
              <a:rPr lang="en-IN" sz="25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Li-ion Battery.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42240"/>
            <a:ext cx="9906000" cy="628725"/>
          </a:xfrm>
        </p:spPr>
        <p:txBody>
          <a:bodyPr>
            <a:normAutofit fontScale="90000"/>
          </a:bodyPr>
          <a:lstStyle/>
          <a:p>
            <a:pPr algn="ctr">
              <a:lnSpc>
                <a:spcPct val="120000"/>
              </a:lnSpc>
            </a:pPr>
            <a:br>
              <a:rPr lang="en-US" sz="4000" b="1" u="sng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en-US" sz="4000" b="1" u="sng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SIMULATED DIAGRAM</a:t>
            </a:r>
            <a:b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pic>
        <p:nvPicPr>
          <p:cNvPr id="4" name="Content Placeholder 3" descr="Diagram, schematic&#10;&#10;Description automatically generated">
            <a:extLst>
              <a:ext uri="{FF2B5EF4-FFF2-40B4-BE49-F238E27FC236}">
                <a16:creationId xmlns:a16="http://schemas.microsoft.com/office/drawing/2014/main" id="{EC58BC7A-CFA5-CA21-63C9-19E3499580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18" y="1826111"/>
            <a:ext cx="11003449" cy="37535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754363-DA6A-9D4D-87CB-5C19A7426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029" y="1199243"/>
            <a:ext cx="6968713" cy="5293632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89457B83-8B97-D8C3-6999-592F81561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RECTIFIER CIRCUIT:</a:t>
            </a:r>
            <a:endParaRPr lang="en-IN" sz="3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0656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0B043B-D623-1309-186E-B75141D4FE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5158" y="763000"/>
            <a:ext cx="7518963" cy="6169645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F317FDF2-44B0-6B9F-C3FA-519AD751F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INVERTER CIRCUIT:</a:t>
            </a:r>
            <a:endParaRPr lang="en-IN" sz="24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001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40C44-F67C-2CF5-0FFE-E781A8C96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FF0000"/>
                </a:solidFill>
                <a:effectLst/>
                <a:latin typeface="Nunito Sans" panose="020B0604020202020204" pitchFamily="2" charset="0"/>
              </a:rPr>
              <a:t>Series compensation: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990F9-D7F9-4E2F-0E97-BC548C0CD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231155" cy="4351338"/>
          </a:xfrm>
        </p:spPr>
        <p:txBody>
          <a:bodyPr/>
          <a:lstStyle/>
          <a:p>
            <a:r>
              <a:rPr lang="en-US" b="0" i="0" dirty="0">
                <a:solidFill>
                  <a:srgbClr val="222222"/>
                </a:solidFill>
                <a:effectLst/>
                <a:latin typeface="Nunito Sans" panose="020B0604020202020204" pitchFamily="2" charset="0"/>
              </a:rPr>
              <a:t>Series compensation has several advantages like it increases transmission capacity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Nunito Sans" panose="020B0604020202020204" pitchFamily="2" charset="0"/>
              </a:rPr>
              <a:t> improve system stability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Nunito Sans" panose="020B0604020202020204" pitchFamily="2" charset="0"/>
              </a:rPr>
              <a:t>control voltage regulation 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Nunito Sans" panose="020B0604020202020204" pitchFamily="2" charset="0"/>
              </a:rPr>
              <a:t>ensure proper load division among parallel feeders.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465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E5F3E-477B-39A3-4B6F-2CEFDECDA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WHY INDUCTIVE CHARGING IS PREFERRED FOR WPT</a:t>
            </a:r>
            <a:endParaRPr lang="en-IN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A4A13-7FC3-BD2F-B4F6-C09022DFC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033" y="1760309"/>
            <a:ext cx="7979228" cy="4732565"/>
          </a:xfrm>
        </p:spPr>
        <p:txBody>
          <a:bodyPr>
            <a:normAutofit fontScale="40000" lnSpcReduction="20000"/>
          </a:bodyPr>
          <a:lstStyle/>
          <a:p>
            <a:pPr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Protected connections –Less risk of electrical faults such as short circuit.</a:t>
            </a:r>
          </a:p>
          <a:p>
            <a:pPr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Low infection risk – For embedded medical devices, the transmission of power via a magnetic field passing through the skin avoids the infection risks associated with wires penetrating the skin.</a:t>
            </a:r>
          </a:p>
          <a:p>
            <a:pPr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Durability –there is significantly less wear and tear on the socket of the device.</a:t>
            </a:r>
          </a:p>
          <a:p>
            <a:pPr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Increased convenience and aesthetic quality – No need for cables.</a:t>
            </a:r>
          </a:p>
          <a:p>
            <a:pPr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Automated high power inductive charging of electric vehicles allows for more frequent charging events and consequently an extension of driving range.</a:t>
            </a:r>
          </a:p>
          <a:p>
            <a:pPr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Inductive charging systems can be operated automatically without dependence on people to plug and unplug. This results in higher reliability.</a:t>
            </a:r>
          </a:p>
          <a:p>
            <a:pPr algn="l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3400" b="0" i="0" dirty="0">
                <a:solidFill>
                  <a:srgbClr val="20212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Automatic operation of inductive charging in roads theoretically allows vehicles to run indefinitely.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C4BA5E6-BF3B-4B46-4BA2-A163EA4AE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3575" y="1856338"/>
            <a:ext cx="3706650" cy="2469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5605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E3DC3-AD47-AB06-B736-876E94435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142" y="373224"/>
            <a:ext cx="10458061" cy="531846"/>
          </a:xfrm>
        </p:spPr>
        <p:txBody>
          <a:bodyPr>
            <a:normAutofit fontScale="90000"/>
          </a:bodyPr>
          <a:lstStyle/>
          <a:p>
            <a:br>
              <a:rPr lang="en-US" b="1" i="0" dirty="0">
                <a:solidFill>
                  <a:srgbClr val="45812E"/>
                </a:solidFill>
                <a:effectLst/>
                <a:latin typeface="Arial" panose="020B0604020202020204" pitchFamily="34" charset="0"/>
              </a:rPr>
            </a:br>
            <a:r>
              <a:rPr lang="en-US" b="1" i="0" dirty="0">
                <a:solidFill>
                  <a:srgbClr val="45812E"/>
                </a:solidFill>
                <a:effectLst/>
                <a:latin typeface="Arial" panose="020B0604020202020204" pitchFamily="34" charset="0"/>
              </a:rPr>
              <a:t>Types of Energy Storage Systems</a:t>
            </a:r>
            <a:br>
              <a:rPr lang="en-US" b="1" i="0" dirty="0">
                <a:solidFill>
                  <a:srgbClr val="45812E"/>
                </a:solidFill>
                <a:effectLst/>
                <a:latin typeface="Arial" panose="020B0604020202020204" pitchFamily="34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0FAEE2-C855-82F2-A664-6D93ABC5E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751" y="1124347"/>
            <a:ext cx="7568682" cy="5229800"/>
          </a:xfrm>
        </p:spPr>
        <p:txBody>
          <a:bodyPr>
            <a:normAutofit/>
          </a:bodyPr>
          <a:lstStyle/>
          <a:p>
            <a:r>
              <a:rPr lang="en-IN" b="1" i="0" dirty="0">
                <a:solidFill>
                  <a:srgbClr val="3C4349"/>
                </a:solidFill>
                <a:effectLst/>
                <a:latin typeface="Arial" panose="020B0604020202020204" pitchFamily="34" charset="0"/>
              </a:rPr>
              <a:t>Lithium-Ion Batteries: </a:t>
            </a:r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because of their high energy per unit mass relative to other electrical energy storage systems. They also have a high power-to-weight ratio, high energy efficiency, good high-temperature performance, and low self-discharge. </a:t>
            </a:r>
            <a:endParaRPr lang="en-IN" sz="1800" b="1" i="0" dirty="0">
              <a:solidFill>
                <a:srgbClr val="3C4349"/>
              </a:solidFill>
              <a:effectLst/>
              <a:latin typeface="Arial" panose="020B0604020202020204" pitchFamily="34" charset="0"/>
            </a:endParaRPr>
          </a:p>
          <a:p>
            <a:r>
              <a:rPr lang="en-IN" b="1" i="0" dirty="0">
                <a:solidFill>
                  <a:srgbClr val="3C4349"/>
                </a:solidFill>
                <a:effectLst/>
                <a:latin typeface="Arial" panose="020B0604020202020204" pitchFamily="34" charset="0"/>
              </a:rPr>
              <a:t>Nickel-Metal Hydride Batteries: 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These batteries have been widely used in </a:t>
            </a:r>
            <a:r>
              <a:rPr lang="en-US" sz="1400" b="0" i="0" u="sng" dirty="0">
                <a:solidFill>
                  <a:srgbClr val="BA4F16"/>
                </a:solidFill>
                <a:effectLst/>
                <a:latin typeface="Arial" panose="020B0604020202020204" pitchFamily="34" charset="0"/>
                <a:hlinkClick r:id="rId2"/>
              </a:rPr>
              <a:t>HEVs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. The main challenges with nickel-metal hydride batteries are their high cost, high self-discharge and heat generation at high temperatures, and the need to control hydrogen loss.</a:t>
            </a:r>
            <a:endParaRPr lang="en-IN" sz="1400" b="1" i="0" dirty="0">
              <a:solidFill>
                <a:srgbClr val="3C4349"/>
              </a:solidFill>
              <a:effectLst/>
              <a:latin typeface="Arial" panose="020B0604020202020204" pitchFamily="34" charset="0"/>
            </a:endParaRPr>
          </a:p>
          <a:p>
            <a:r>
              <a:rPr lang="en-IN" b="1" i="0" dirty="0">
                <a:solidFill>
                  <a:srgbClr val="3C4349"/>
                </a:solidFill>
                <a:effectLst/>
                <a:latin typeface="Arial" panose="020B0604020202020204" pitchFamily="34" charset="0"/>
              </a:rPr>
              <a:t>Lead-Acid Batteries: </a:t>
            </a:r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low specific energy, poor cold-temperature performance, and short calendar and lifecycle impede their use. Advanced high-power lead-acid batteries are being developed, but these batteries are only used in commercially available electric-drive vehicles for ancillary loads.</a:t>
            </a:r>
            <a:endParaRPr lang="en-IN" sz="1400" b="1" i="0" dirty="0">
              <a:solidFill>
                <a:srgbClr val="3C4349"/>
              </a:solidFill>
              <a:effectLst/>
              <a:latin typeface="Arial" panose="020B0604020202020204" pitchFamily="34" charset="0"/>
            </a:endParaRPr>
          </a:p>
          <a:p>
            <a:pPr algn="l" rtl="0">
              <a:buFont typeface="Arial" panose="020B0604020202020204" pitchFamily="34" charset="0"/>
              <a:buChar char="•"/>
            </a:pPr>
            <a:r>
              <a:rPr lang="en-IN" b="1" i="0" dirty="0">
                <a:solidFill>
                  <a:srgbClr val="3C4349"/>
                </a:solidFill>
                <a:effectLst/>
                <a:latin typeface="Arial" panose="020B0604020202020204" pitchFamily="34" charset="0"/>
              </a:rPr>
              <a:t>Ultracapacitors: </a:t>
            </a:r>
            <a:r>
              <a:rPr lang="en-US" sz="1700" b="0" i="0" dirty="0">
                <a:solidFill>
                  <a:srgbClr val="282829"/>
                </a:solidFill>
                <a:effectLst/>
                <a:latin typeface="-apple-system"/>
              </a:rPr>
              <a:t>They have a much lower energy density than batteries, meaning they are not as efficient at storing energy over long periods of time, They are more expensive than batteries</a:t>
            </a:r>
          </a:p>
          <a:p>
            <a:endParaRPr lang="en-IN" b="1" i="0" dirty="0">
              <a:solidFill>
                <a:srgbClr val="3C4349"/>
              </a:solidFill>
              <a:effectLst/>
              <a:latin typeface="Arial" panose="020B0604020202020204" pitchFamily="34" charset="0"/>
            </a:endParaRPr>
          </a:p>
          <a:p>
            <a:endParaRPr lang="en-IN" dirty="0"/>
          </a:p>
        </p:txBody>
      </p:sp>
      <p:pic>
        <p:nvPicPr>
          <p:cNvPr id="1026" name="Picture 2" descr="4 Types of Electric Vehicle Batteries (Li-ion, NiMH &amp; more)">
            <a:extLst>
              <a:ext uri="{FF2B5EF4-FFF2-40B4-BE49-F238E27FC236}">
                <a16:creationId xmlns:a16="http://schemas.microsoft.com/office/drawing/2014/main" id="{AC738F18-D5F4-4438-EA97-23E00EEFA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426" y="1499053"/>
            <a:ext cx="4451574" cy="2838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7075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23C7E-C8BE-3F44-34E2-700CBF16A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Li-ion BATTERY AND ITS SPECIFICATIONS:</a:t>
            </a:r>
            <a:endParaRPr lang="en-IN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15A2F-2EC3-4B04-2FB3-349BFE1D7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83898" cy="4351338"/>
          </a:xfrm>
        </p:spPr>
        <p:txBody>
          <a:bodyPr/>
          <a:lstStyle/>
          <a:p>
            <a:r>
              <a:rPr lang="en-IN" dirty="0">
                <a:effectLst/>
              </a:rPr>
              <a:t>Nominal voltage (V):  360</a:t>
            </a:r>
          </a:p>
          <a:p>
            <a:r>
              <a:rPr lang="en-IN" dirty="0">
                <a:effectLst/>
              </a:rPr>
              <a:t>Rated capacity (Ah)</a:t>
            </a:r>
            <a:r>
              <a:rPr lang="en-IN" dirty="0"/>
              <a:t>: 100</a:t>
            </a:r>
          </a:p>
          <a:p>
            <a:endParaRPr lang="en-IN" dirty="0"/>
          </a:p>
        </p:txBody>
      </p:sp>
      <p:pic>
        <p:nvPicPr>
          <p:cNvPr id="2054" name="Picture 6" descr="Best Lithium ion battery manufacturers, Suppliers in Pune, Mumbai, Bangalore">
            <a:extLst>
              <a:ext uri="{FF2B5EF4-FFF2-40B4-BE49-F238E27FC236}">
                <a16:creationId xmlns:a16="http://schemas.microsoft.com/office/drawing/2014/main" id="{BD858996-5BCD-7648-AE08-CE12A62C0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3175" y="1825624"/>
            <a:ext cx="5351563" cy="3754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089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7726" y="413586"/>
            <a:ext cx="9906000" cy="647065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sym typeface="+mn-ea"/>
              </a:rPr>
              <a:t>SOURCE VOLTAGE</a:t>
            </a:r>
            <a:br>
              <a:rPr lang="en-IN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ABD84AC-BFD4-0755-CB72-988C38C94B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76" y="1545980"/>
            <a:ext cx="10519571" cy="4574901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08013-428F-16AD-8CBE-9DFD8D22E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u="sng" dirty="0">
                <a:solidFill>
                  <a:schemeClr val="accent6"/>
                </a:solidFill>
              </a:rPr>
              <a:t>STATE OF CHARGING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4C118A-2FF3-37FE-F2D2-392952D78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94685"/>
            <a:ext cx="10581004" cy="5021400"/>
          </a:xfrm>
        </p:spPr>
      </p:pic>
    </p:spTree>
    <p:extLst>
      <p:ext uri="{BB962C8B-B14F-4D97-AF65-F5344CB8AC3E}">
        <p14:creationId xmlns:p14="http://schemas.microsoft.com/office/powerpoint/2010/main" val="1974852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880745"/>
          </a:xfrm>
        </p:spPr>
        <p:txBody>
          <a:bodyPr>
            <a:normAutofit fontScale="90000"/>
          </a:bodyPr>
          <a:lstStyle/>
          <a:p>
            <a:pPr algn="ctr">
              <a:lnSpc>
                <a:spcPct val="80000"/>
              </a:lnSpc>
            </a:pPr>
            <a:br>
              <a:rPr lang="en-US" b="1" u="sng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</a:br>
            <a:r>
              <a:rPr lang="en-US" b="1" u="sng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TABLE OF CONTENTS</a:t>
            </a:r>
            <a:b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5832" y="1071245"/>
            <a:ext cx="9239885" cy="5056505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STUDY ON DYNAMIC CHARGING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METHODOLY AND SIMULATION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Li-ion BATTERY AND ITS SPECIFICATIONS</a:t>
            </a:r>
          </a:p>
          <a:p>
            <a:pPr marL="0" indent="0" algn="l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0219F-763C-A6C8-B28E-25F3109E9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276808"/>
            <a:ext cx="10353761" cy="789992"/>
          </a:xfrm>
        </p:spPr>
        <p:txBody>
          <a:bodyPr/>
          <a:lstStyle/>
          <a:p>
            <a:pPr algn="ctr"/>
            <a:r>
              <a:rPr lang="en-IN" u="sng" dirty="0">
                <a:solidFill>
                  <a:schemeClr val="accent6"/>
                </a:solidFill>
              </a:rPr>
              <a:t>BATTERY VOLTAGE AND BATTERY CURENT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FE3F229-C960-50C5-476D-B54A672D2F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958" y="1389244"/>
            <a:ext cx="11220827" cy="4041171"/>
          </a:xfrm>
        </p:spPr>
      </p:pic>
    </p:spTree>
    <p:extLst>
      <p:ext uri="{BB962C8B-B14F-4D97-AF65-F5344CB8AC3E}">
        <p14:creationId xmlns:p14="http://schemas.microsoft.com/office/powerpoint/2010/main" val="2107936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1668" y="666750"/>
            <a:ext cx="9906000" cy="5124450"/>
          </a:xfrm>
        </p:spPr>
        <p:txBody>
          <a:bodyPr anchor="ctr" anchorCtr="0"/>
          <a:lstStyle/>
          <a:p>
            <a:pPr marL="0" indent="0" algn="ctr">
              <a:buNone/>
            </a:pPr>
            <a:r>
              <a:rPr lang="en-US" sz="8000" dirty="0">
                <a:latin typeface="Bell MT" panose="02020503060305020303" pitchFamily="18" charset="0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72085"/>
            <a:ext cx="9906000" cy="840105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 STUDY ON DYNAMIC CHARGING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0981" y="1131557"/>
            <a:ext cx="7031420" cy="5276850"/>
          </a:xfrm>
        </p:spPr>
        <p:txBody>
          <a:bodyPr>
            <a:normAutofit fontScale="92500"/>
          </a:bodyPr>
          <a:lstStyle/>
          <a:p>
            <a:pPr lvl="1" algn="l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E2E2E"/>
                </a:solidFill>
                <a:effectLst/>
                <a:latin typeface="NexusSerif"/>
              </a:rPr>
              <a:t> </a:t>
            </a:r>
            <a:r>
              <a:rPr lang="en-US" sz="2000" b="0" i="0" dirty="0">
                <a:solidFill>
                  <a:srgbClr val="2E2E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 order to improve the two areas of range and sufficient volume of battery storage, dynamic mode of operation of the WCS for EVs has been researched.</a:t>
            </a:r>
            <a:r>
              <a:rPr lang="en-IN" sz="2000" dirty="0">
                <a:solidFill>
                  <a:srgbClr val="2E2E2E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0" i="0" dirty="0">
                <a:solidFill>
                  <a:srgbClr val="2E2E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This method allows charging of battery storage devices while the vehicle is in motion.</a:t>
            </a:r>
            <a:endParaRPr lang="en-IN" sz="2000" dirty="0">
              <a:solidFill>
                <a:srgbClr val="2E2E2E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algn="l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E2E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Need for frequent charging high capacity batteries can be reduced and the range of transportation is increased .</a:t>
            </a:r>
          </a:p>
          <a:p>
            <a:pPr lvl="1" algn="l">
              <a:lnSpc>
                <a:spcPct val="150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E2E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As shown in 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figures</a:t>
            </a:r>
            <a:r>
              <a:rPr lang="en-US" sz="2000" b="0" i="0" dirty="0">
                <a:solidFill>
                  <a:srgbClr val="2E2E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the primary coils are embedded into the road concrete at a certain distance with high voltage, high frequency AC source and compensation circuits to the </a:t>
            </a:r>
            <a:r>
              <a:rPr lang="en-US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 grid </a:t>
            </a:r>
            <a:r>
              <a:rPr lang="en-US" sz="2000" b="0" i="0" dirty="0">
                <a:solidFill>
                  <a:srgbClr val="2E2E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and/or </a:t>
            </a:r>
            <a:r>
              <a:rPr lang="en-US" sz="2000" dirty="0">
                <a:solidFill>
                  <a:srgbClr val="2E2E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</a:t>
            </a:r>
            <a:r>
              <a:rPr lang="en-US" sz="1400" b="0" i="0" dirty="0">
                <a:solidFill>
                  <a:srgbClr val="2E2E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b="0" i="0" dirty="0">
                <a:solidFill>
                  <a:srgbClr val="2E2E2E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Secondary is onboard subsystem in EV.</a:t>
            </a:r>
            <a:endPara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F898ED2-1B5B-9EDF-82F9-EBF55F03F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4420" y="1500187"/>
            <a:ext cx="3381375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95EEB728-A32B-DC87-4E84-E37CC2A7E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840547" cy="6430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186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FAFEF50-5BA2-626C-F870-A6197371AFD0}"/>
              </a:ext>
            </a:extLst>
          </p:cNvPr>
          <p:cNvSpPr txBox="1"/>
          <p:nvPr/>
        </p:nvSpPr>
        <p:spPr>
          <a:xfrm>
            <a:off x="380223" y="1663969"/>
            <a:ext cx="669238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 fontAlgn="base"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212B36"/>
                </a:solidFill>
                <a:effectLst/>
                <a:latin typeface="Rubik-Light"/>
              </a:rPr>
              <a:t>A Van </a:t>
            </a:r>
            <a:r>
              <a:rPr lang="en-US" sz="2400" b="0" i="0" dirty="0" err="1">
                <a:solidFill>
                  <a:srgbClr val="212B36"/>
                </a:solidFill>
                <a:effectLst/>
                <a:latin typeface="Rubik-Light"/>
              </a:rPr>
              <a:t>Hool</a:t>
            </a:r>
            <a:r>
              <a:rPr lang="en-US" sz="2400" b="0" i="0" dirty="0">
                <a:solidFill>
                  <a:srgbClr val="212B36"/>
                </a:solidFill>
                <a:effectLst/>
                <a:latin typeface="Rubik-Light"/>
              </a:rPr>
              <a:t> bus was adapted with a PRIMOVE energy pick-up system to demonstrate static and dynamic inductive charging on the road equipped with PRIMOVE technology.</a:t>
            </a:r>
          </a:p>
          <a:p>
            <a:pPr algn="l" fontAlgn="base"/>
            <a:endParaRPr lang="en-US" sz="2400" b="0" i="0" dirty="0">
              <a:solidFill>
                <a:srgbClr val="212B36"/>
              </a:solidFill>
              <a:effectLst/>
              <a:latin typeface="Rubik-Light"/>
            </a:endParaRPr>
          </a:p>
          <a:p>
            <a:pPr marL="285750" indent="-285750" algn="l" fontAlgn="base">
              <a:buFont typeface="Wingdings" panose="05000000000000000000" pitchFamily="2" charset="2"/>
              <a:buChar char="Ø"/>
            </a:pPr>
            <a:r>
              <a:rPr lang="en-US" sz="2400" b="0" i="0" dirty="0">
                <a:solidFill>
                  <a:srgbClr val="212B36"/>
                </a:solidFill>
                <a:effectLst/>
                <a:latin typeface="Rubik-Light"/>
              </a:rPr>
              <a:t>The pick-up is powered by energy transfer segments of varying lengths installed in the 1.2 km road.</a:t>
            </a:r>
          </a:p>
        </p:txBody>
      </p:sp>
      <p:pic>
        <p:nvPicPr>
          <p:cNvPr id="2" name="Picture 2" descr="Leading the way | Van Hool">
            <a:extLst>
              <a:ext uri="{FF2B5EF4-FFF2-40B4-BE49-F238E27FC236}">
                <a16:creationId xmlns:a16="http://schemas.microsoft.com/office/drawing/2014/main" id="{A5EC7D68-88CE-271F-86FB-D3D5A2FF5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5996" y="3514299"/>
            <a:ext cx="4565781" cy="315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FBE359-0EDE-7664-E44C-214C05F3BE06}"/>
              </a:ext>
            </a:extLst>
          </p:cNvPr>
          <p:cNvSpPr txBox="1"/>
          <p:nvPr/>
        </p:nvSpPr>
        <p:spPr>
          <a:xfrm>
            <a:off x="531845" y="279918"/>
            <a:ext cx="56636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i="0" dirty="0">
                <a:solidFill>
                  <a:schemeClr val="accent6">
                    <a:lumMod val="75000"/>
                  </a:schemeClr>
                </a:solidFill>
                <a:effectLst/>
                <a:latin typeface="Rubik-Light"/>
              </a:rPr>
              <a:t>Van </a:t>
            </a:r>
            <a:r>
              <a:rPr lang="en-US" sz="4000" b="1" i="0" dirty="0" err="1">
                <a:solidFill>
                  <a:schemeClr val="accent6">
                    <a:lumMod val="75000"/>
                  </a:schemeClr>
                </a:solidFill>
                <a:effectLst/>
                <a:latin typeface="Rubik-Light"/>
              </a:rPr>
              <a:t>Hool</a:t>
            </a:r>
            <a:r>
              <a:rPr lang="en-US" sz="4000" b="1" i="0" dirty="0">
                <a:solidFill>
                  <a:schemeClr val="accent6">
                    <a:lumMod val="75000"/>
                  </a:schemeClr>
                </a:solidFill>
                <a:effectLst/>
                <a:latin typeface="Rubik-Light"/>
              </a:rPr>
              <a:t> bus</a:t>
            </a:r>
            <a:endParaRPr lang="en-IN" sz="4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076" name="Picture 4" descr="Van Hool double-decker electric bus with Proterra battery drives 2,500  miles from Florida to California on public chargers | Electrek">
            <a:extLst>
              <a:ext uri="{FF2B5EF4-FFF2-40B4-BE49-F238E27FC236}">
                <a16:creationId xmlns:a16="http://schemas.microsoft.com/office/drawing/2014/main" id="{B4DE9ACF-523C-95DC-455C-10D3F24CA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6498" y="390563"/>
            <a:ext cx="4565780" cy="2953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9747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CE770-F572-E798-73D2-AB116E6DD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1139825"/>
            <a:ext cx="803910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sz="2300" b="1" i="0" dirty="0">
                <a:solidFill>
                  <a:srgbClr val="212B36"/>
                </a:solidFill>
                <a:effectLst/>
                <a:latin typeface="Rubik-Bold"/>
              </a:rPr>
              <a:t>Demonstrating Dynamic charging for highway application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676767"/>
                </a:solidFill>
                <a:effectLst/>
                <a:latin typeface="Rubik-Light"/>
              </a:rPr>
              <a:t>Vehicle: SCANIA Truck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676767"/>
                </a:solidFill>
                <a:effectLst/>
                <a:latin typeface="Rubik-Light"/>
              </a:rPr>
              <a:t>Design constraints:</a:t>
            </a: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676767"/>
                </a:solidFill>
                <a:effectLst/>
                <a:latin typeface="Rubik-Light"/>
              </a:rPr>
              <a:t>PRIMOVE 200 kW</a:t>
            </a: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676767"/>
                </a:solidFill>
                <a:effectLst/>
                <a:latin typeface="Rubik-Light"/>
              </a:rPr>
              <a:t>System design based on PRIMOVE experiences</a:t>
            </a: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676767"/>
                </a:solidFill>
                <a:effectLst/>
                <a:latin typeface="Rubik-Light"/>
              </a:rPr>
              <a:t>Pavement to be designed for public roads</a:t>
            </a:r>
          </a:p>
          <a:p>
            <a:pPr algn="l" fontAlgn="base"/>
            <a:r>
              <a:rPr lang="en-US" sz="2300" b="1" i="0" dirty="0">
                <a:solidFill>
                  <a:srgbClr val="212B36"/>
                </a:solidFill>
                <a:effectLst/>
                <a:latin typeface="Rubik-Bold"/>
              </a:rPr>
              <a:t>Infrastructure according to existing design Taylor and Sullivan Barracks</a:t>
            </a:r>
            <a:endParaRPr lang="en-US" sz="2300" b="0" i="0" dirty="0">
              <a:solidFill>
                <a:srgbClr val="212B36"/>
              </a:solidFill>
              <a:effectLst/>
              <a:latin typeface="Rubik-Light"/>
            </a:endParaRPr>
          </a:p>
          <a:p>
            <a:pPr algn="l" fontAlgn="base"/>
            <a:r>
              <a:rPr lang="en-US" sz="2300" b="0" i="0" dirty="0">
                <a:solidFill>
                  <a:srgbClr val="212B36"/>
                </a:solidFill>
                <a:effectLst/>
                <a:latin typeface="Rubik-Light"/>
              </a:rPr>
              <a:t>The distance of the loop was calculated in order to be able to drive at 60 km/h on the PRIMOVE dynamic charging area. The whole length is approximately 330 meters. This should allow a heavy vehicle to roll at 60 km/h during 80 meters: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676767"/>
                </a:solidFill>
                <a:effectLst/>
                <a:latin typeface="Rubik-Light"/>
              </a:rPr>
              <a:t>150 meters to achieve the speed of 80 km/h.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676767"/>
                </a:solidFill>
                <a:effectLst/>
                <a:latin typeface="Rubik-Light"/>
              </a:rPr>
              <a:t>80 meters with </a:t>
            </a:r>
            <a:r>
              <a:rPr lang="en-US" sz="2300" b="0" i="0" dirty="0" err="1">
                <a:solidFill>
                  <a:srgbClr val="676767"/>
                </a:solidFill>
                <a:effectLst/>
                <a:latin typeface="Rubik-Light"/>
              </a:rPr>
              <a:t>Primove</a:t>
            </a:r>
            <a:r>
              <a:rPr lang="en-US" sz="2300" b="0" i="0" dirty="0">
                <a:solidFill>
                  <a:srgbClr val="676767"/>
                </a:solidFill>
                <a:effectLst/>
                <a:latin typeface="Rubik-Light"/>
              </a:rPr>
              <a:t> Dynamic charging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sz="2300" b="0" i="0" dirty="0">
                <a:solidFill>
                  <a:srgbClr val="676767"/>
                </a:solidFill>
                <a:effectLst/>
                <a:latin typeface="Rubik-Light"/>
              </a:rPr>
              <a:t>100 meters to break</a:t>
            </a:r>
          </a:p>
          <a:p>
            <a:endParaRPr lang="en-IN" dirty="0"/>
          </a:p>
        </p:txBody>
      </p:sp>
      <p:pic>
        <p:nvPicPr>
          <p:cNvPr id="4101" name="Picture 5">
            <a:extLst>
              <a:ext uri="{FF2B5EF4-FFF2-40B4-BE49-F238E27FC236}">
                <a16:creationId xmlns:a16="http://schemas.microsoft.com/office/drawing/2014/main" id="{42E1CEE9-BCAB-6A58-C189-2C48193C7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9180" y="1277303"/>
            <a:ext cx="2857500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>
            <a:extLst>
              <a:ext uri="{FF2B5EF4-FFF2-40B4-BE49-F238E27FC236}">
                <a16:creationId xmlns:a16="http://schemas.microsoft.com/office/drawing/2014/main" id="{65E0EEFE-18D6-3E6D-0EA1-1B9C03EA6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405" y="2723197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9732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E1F22-EB15-E55D-8135-D4CF31E9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098"/>
            <a:ext cx="6703243" cy="113122"/>
          </a:xfrm>
        </p:spPr>
        <p:txBody>
          <a:bodyPr>
            <a:normAutofit fontScale="90000"/>
          </a:bodyPr>
          <a:lstStyle/>
          <a:p>
            <a:endParaRPr lang="en-US"/>
          </a:p>
        </p:txBody>
      </p:sp>
      <p:pic>
        <p:nvPicPr>
          <p:cNvPr id="4" name="IPT-Primove-dynamic-charging">
            <a:hlinkClick r:id="" action="ppaction://media"/>
            <a:extLst>
              <a:ext uri="{FF2B5EF4-FFF2-40B4-BE49-F238E27FC236}">
                <a16:creationId xmlns:a16="http://schemas.microsoft.com/office/drawing/2014/main" id="{38BF2419-EA07-C332-4D40-F48C6108AF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4001" y="565608"/>
            <a:ext cx="9825137" cy="5526514"/>
          </a:xfrm>
        </p:spPr>
      </p:pic>
    </p:spTree>
    <p:extLst>
      <p:ext uri="{BB962C8B-B14F-4D97-AF65-F5344CB8AC3E}">
        <p14:creationId xmlns:p14="http://schemas.microsoft.com/office/powerpoint/2010/main" val="1573384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97F7-B355-7710-10C8-C0042A9C2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6597"/>
          </a:xfrm>
        </p:spPr>
        <p:txBody>
          <a:bodyPr>
            <a:normAutofit fontScale="90000"/>
          </a:bodyPr>
          <a:lstStyle/>
          <a:p>
            <a:br>
              <a:rPr lang="en-IN" b="1" i="0" dirty="0">
                <a:solidFill>
                  <a:schemeClr val="accent5">
                    <a:lumMod val="50000"/>
                  </a:schemeClr>
                </a:solidFill>
                <a:effectLst/>
                <a:latin typeface="Avenir Next W02"/>
              </a:rPr>
            </a:br>
            <a:r>
              <a:rPr lang="en-IN" b="1" i="0" dirty="0">
                <a:solidFill>
                  <a:schemeClr val="accent5">
                    <a:lumMod val="50000"/>
                  </a:schemeClr>
                </a:solidFill>
                <a:effectLst/>
                <a:latin typeface="Avenir Next W02"/>
              </a:rPr>
              <a:t>Bombardier</a:t>
            </a:r>
            <a:br>
              <a:rPr lang="en-IN" b="1" i="0" dirty="0">
                <a:solidFill>
                  <a:srgbClr val="253746"/>
                </a:solidFill>
                <a:effectLst/>
                <a:latin typeface="Avenir Next W02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A2E39-2C27-47FE-16D9-A3CFD2FF2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637" y="1253331"/>
            <a:ext cx="7232780" cy="4351338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000" b="0" i="0" dirty="0">
                <a:solidFill>
                  <a:srgbClr val="333333"/>
                </a:solidFill>
                <a:effectLst/>
                <a:latin typeface="Avenir Next W02"/>
              </a:rPr>
              <a:t>The electric buses from the manufacturer Solaris are fully charged overnight in the bus depot. </a:t>
            </a:r>
          </a:p>
          <a:p>
            <a:pPr>
              <a:lnSpc>
                <a:spcPct val="120000"/>
              </a:lnSpc>
            </a:pPr>
            <a:r>
              <a:rPr lang="en-US" sz="2000" b="0" i="0" dirty="0">
                <a:solidFill>
                  <a:srgbClr val="333333"/>
                </a:solidFill>
                <a:effectLst/>
                <a:latin typeface="Avenir Next W02"/>
              </a:rPr>
              <a:t>Recharging the batteries during a 10 minute stop at the terminus is sufficient to provide smooth operation of the 12 meter solo e-bus over the 12 km route. </a:t>
            </a:r>
          </a:p>
          <a:p>
            <a:pPr>
              <a:lnSpc>
                <a:spcPct val="120000"/>
              </a:lnSpc>
            </a:pPr>
            <a:r>
              <a:rPr lang="en-US" sz="2000" b="0" i="0" dirty="0">
                <a:solidFill>
                  <a:srgbClr val="333333"/>
                </a:solidFill>
                <a:effectLst/>
                <a:latin typeface="Avenir Next W02"/>
              </a:rPr>
              <a:t>The 18 meter articulated e-buses require more energy and will therefore be additionally charged for a few seconds at two intermediate bus stops.</a:t>
            </a:r>
          </a:p>
          <a:p>
            <a:pPr>
              <a:lnSpc>
                <a:spcPct val="120000"/>
              </a:lnSpc>
            </a:pPr>
            <a:r>
              <a:rPr lang="en-US" sz="2000" b="0" i="0" dirty="0">
                <a:solidFill>
                  <a:srgbClr val="333333"/>
                </a:solidFill>
                <a:effectLst/>
                <a:latin typeface="Avenir Next W02"/>
              </a:rPr>
              <a:t> This </a:t>
            </a:r>
            <a:r>
              <a:rPr lang="en-US" sz="2000" b="0" i="0" dirty="0" err="1">
                <a:solidFill>
                  <a:srgbClr val="333333"/>
                </a:solidFill>
                <a:effectLst/>
                <a:latin typeface="Avenir Next W02"/>
              </a:rPr>
              <a:t>customised</a:t>
            </a:r>
            <a:r>
              <a:rPr lang="en-US" sz="2000" b="0" i="0" dirty="0">
                <a:solidFill>
                  <a:srgbClr val="333333"/>
                </a:solidFill>
                <a:effectLst/>
                <a:latin typeface="Avenir Next W02"/>
              </a:rPr>
              <a:t> charging concept ensures maximum service life of the batteries and uninterrupted operation on the existing bus route with a clean e-mobility solution.</a:t>
            </a:r>
            <a:endParaRPr lang="en-IN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BF19861-7FF8-B15A-2BD4-3904CE74CF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3501" y="1442211"/>
            <a:ext cx="3479054" cy="3479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170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RIMOVE_ Change the way to charge">
            <a:hlinkClick r:id="" action="ppaction://media"/>
            <a:extLst>
              <a:ext uri="{FF2B5EF4-FFF2-40B4-BE49-F238E27FC236}">
                <a16:creationId xmlns:a16="http://schemas.microsoft.com/office/drawing/2014/main" id="{EC52ECE3-CA45-6FF2-F603-11008BBA03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986" y="114811"/>
            <a:ext cx="11882028" cy="6324007"/>
          </a:xfrm>
        </p:spPr>
      </p:pic>
    </p:spTree>
    <p:extLst>
      <p:ext uri="{BB962C8B-B14F-4D97-AF65-F5344CB8AC3E}">
        <p14:creationId xmlns:p14="http://schemas.microsoft.com/office/powerpoint/2010/main" val="1652531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445</TotalTime>
  <Words>843</Words>
  <Application>Microsoft Office PowerPoint</Application>
  <PresentationFormat>Widescreen</PresentationFormat>
  <Paragraphs>74</Paragraphs>
  <Slides>21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5" baseType="lpstr">
      <vt:lpstr>Algerian</vt:lpstr>
      <vt:lpstr>-apple-system</vt:lpstr>
      <vt:lpstr>Arial</vt:lpstr>
      <vt:lpstr>Avenir Next W02</vt:lpstr>
      <vt:lpstr>Bell MT</vt:lpstr>
      <vt:lpstr>Calibri</vt:lpstr>
      <vt:lpstr>Calibri Light</vt:lpstr>
      <vt:lpstr>NexusSerif</vt:lpstr>
      <vt:lpstr>Nunito Sans</vt:lpstr>
      <vt:lpstr>Rubik-Bold</vt:lpstr>
      <vt:lpstr>Rubik-Light</vt:lpstr>
      <vt:lpstr>Times New Roman</vt:lpstr>
      <vt:lpstr>Wingdings</vt:lpstr>
      <vt:lpstr>Office Theme</vt:lpstr>
      <vt:lpstr>WIRELESS POWER TRANSFER FOR EV BATTERY CHARGING </vt:lpstr>
      <vt:lpstr> TABLE OF CONTENTS </vt:lpstr>
      <vt:lpstr>CASE STUDY ON DYNAMIC CHARGING </vt:lpstr>
      <vt:lpstr>PowerPoint Presentation</vt:lpstr>
      <vt:lpstr>PowerPoint Presentation</vt:lpstr>
      <vt:lpstr>PowerPoint Presentation</vt:lpstr>
      <vt:lpstr>PowerPoint Presentation</vt:lpstr>
      <vt:lpstr> Bombardier </vt:lpstr>
      <vt:lpstr>PowerPoint Presentation</vt:lpstr>
      <vt:lpstr>COMPONENTS  </vt:lpstr>
      <vt:lpstr> SIMULATED DIAGRAM </vt:lpstr>
      <vt:lpstr>RECTIFIER CIRCUIT:</vt:lpstr>
      <vt:lpstr>INVERTER CIRCUIT:</vt:lpstr>
      <vt:lpstr>Series compensation:</vt:lpstr>
      <vt:lpstr>WHY INDUCTIVE CHARGING IS PREFERRED FOR WPT</vt:lpstr>
      <vt:lpstr> Types of Energy Storage Systems </vt:lpstr>
      <vt:lpstr>Li-ion BATTERY AND ITS SPECIFICATIONS:</vt:lpstr>
      <vt:lpstr>SOURCE VOLTAGE </vt:lpstr>
      <vt:lpstr>STATE OF CHARGING</vt:lpstr>
      <vt:lpstr>BATTERY VOLTAGE AND BATTERY CURENT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WIRELESS POWER TRANSFER FOR EV BATTERY USING MATLAB</dc:title>
  <dc:creator>chaitanya kumar y</dc:creator>
  <cp:lastModifiedBy>Ravi N</cp:lastModifiedBy>
  <cp:revision>19</cp:revision>
  <dcterms:created xsi:type="dcterms:W3CDTF">2022-06-29T02:13:00Z</dcterms:created>
  <dcterms:modified xsi:type="dcterms:W3CDTF">2023-01-10T15:47:00Z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7F1BB02908454FAD8424AB78DE53A26B</vt:lpwstr>
  </property>
  <property fmtid="{D5CDD505-2E9C-101B-9397-08002B2CF9AE}" pid="3" name="KSOProductBuildVer">
    <vt:lpwstr>1033-11.2.0.11412</vt:lpwstr>
  </property>
</Properties>
</file>

<file path=docProps/thumbnail.jpeg>
</file>